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932" r:id="rId2"/>
  </p:sldMasterIdLst>
  <p:sldIdLst>
    <p:sldId id="279" r:id="rId3"/>
    <p:sldId id="287" r:id="rId4"/>
    <p:sldId id="277" r:id="rId5"/>
    <p:sldId id="289" r:id="rId6"/>
    <p:sldId id="276" r:id="rId7"/>
    <p:sldId id="275" r:id="rId8"/>
    <p:sldId id="278" r:id="rId9"/>
    <p:sldId id="281" r:id="rId10"/>
    <p:sldId id="284" r:id="rId11"/>
    <p:sldId id="288" r:id="rId12"/>
    <p:sldId id="296" r:id="rId13"/>
    <p:sldId id="285" r:id="rId14"/>
    <p:sldId id="300" r:id="rId15"/>
    <p:sldId id="299" r:id="rId16"/>
    <p:sldId id="268" r:id="rId17"/>
    <p:sldId id="294" r:id="rId18"/>
    <p:sldId id="297" r:id="rId19"/>
    <p:sldId id="295" r:id="rId20"/>
    <p:sldId id="303" r:id="rId21"/>
    <p:sldId id="290" r:id="rId22"/>
    <p:sldId id="286" r:id="rId23"/>
    <p:sldId id="291" r:id="rId24"/>
    <p:sldId id="29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6CCB77-B520-4C06-86CA-53354397C54A}">
          <p14:sldIdLst>
            <p14:sldId id="279"/>
            <p14:sldId id="287"/>
            <p14:sldId id="277"/>
            <p14:sldId id="289"/>
            <p14:sldId id="276"/>
            <p14:sldId id="275"/>
            <p14:sldId id="278"/>
            <p14:sldId id="281"/>
            <p14:sldId id="284"/>
            <p14:sldId id="288"/>
            <p14:sldId id="296"/>
            <p14:sldId id="285"/>
            <p14:sldId id="300"/>
            <p14:sldId id="299"/>
            <p14:sldId id="268"/>
            <p14:sldId id="294"/>
            <p14:sldId id="297"/>
            <p14:sldId id="295"/>
            <p14:sldId id="303"/>
          </p14:sldIdLst>
        </p14:section>
        <p14:section name="Untitled Section" id="{0DFE395D-41E2-42F3-BDA6-478B1748A7F0}">
          <p14:sldIdLst>
            <p14:sldId id="290"/>
            <p14:sldId id="286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868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52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2537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800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316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0590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201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8332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4729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9730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650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6805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3703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1067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9676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8114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4659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4907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0668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0808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7463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709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1030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1196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8742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638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211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590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113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585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131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931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214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EEB18-239A-4770-B66C-8E8EDBDA3086}" type="datetimeFigureOut">
              <a:rPr lang="en-ID" smtClean="0"/>
              <a:t>19/10/2025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1811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hyperlink" Target="https://id.wikipedia.org/wiki/Besi" TargetMode="External"/><Relationship Id="rId18" Type="http://schemas.openxmlformats.org/officeDocument/2006/relationships/hyperlink" Target="https://id.wikipedia.org/wiki/Hewan" TargetMode="External"/><Relationship Id="rId26" Type="http://schemas.openxmlformats.org/officeDocument/2006/relationships/hyperlink" Target="https://id.wikipedia.org/w/index.php?title=Tongkat&amp;action=edit&amp;redlink=1" TargetMode="External"/><Relationship Id="rId39" Type="http://schemas.openxmlformats.org/officeDocument/2006/relationships/hyperlink" Target="https://id.wikipedia.org/wiki/Mukjizat_Muhammad" TargetMode="External"/><Relationship Id="rId21" Type="http://schemas.openxmlformats.org/officeDocument/2006/relationships/hyperlink" Target="https://id.wikipedia.org/wiki/Permadani" TargetMode="External"/><Relationship Id="rId34" Type="http://schemas.openxmlformats.org/officeDocument/2006/relationships/hyperlink" Target="https://id.wikipedia.org/w/index.php?title=Bukit_Thur&amp;action=edit&amp;redlink=1" TargetMode="External"/><Relationship Id="rId42" Type="http://schemas.openxmlformats.org/officeDocument/2006/relationships/hyperlink" Target="https://id.wikipedia.org/wiki/Terbelahnya_bulan" TargetMode="External"/><Relationship Id="rId7" Type="http://schemas.openxmlformats.org/officeDocument/2006/relationships/hyperlink" Target="https://id.wikipedia.org/wiki/Hujjah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s://id.wikipedia.org/wiki/Mukjizat_Sulayman" TargetMode="External"/><Relationship Id="rId29" Type="http://schemas.openxmlformats.org/officeDocument/2006/relationships/hyperlink" Target="https://id.wikipedia.org/wiki/Kutu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id.wikipedia.org/wiki/Unta" TargetMode="External"/><Relationship Id="rId11" Type="http://schemas.openxmlformats.org/officeDocument/2006/relationships/hyperlink" Target="https://id.wikipedia.org/wiki/Jalut" TargetMode="External"/><Relationship Id="rId24" Type="http://schemas.openxmlformats.org/officeDocument/2006/relationships/hyperlink" Target="https://id.wikipedia.org/wiki/Mukjizat_Musa" TargetMode="External"/><Relationship Id="rId32" Type="http://schemas.openxmlformats.org/officeDocument/2006/relationships/hyperlink" Target="https://id.wikipedia.org/wiki/Topan" TargetMode="External"/><Relationship Id="rId37" Type="http://schemas.openxmlformats.org/officeDocument/2006/relationships/hyperlink" Target="https://id.wikipedia.org/wiki/Kusta" TargetMode="External"/><Relationship Id="rId40" Type="http://schemas.openxmlformats.org/officeDocument/2006/relationships/hyperlink" Target="https://id.wikipedia.org/wiki/Muhammad" TargetMode="External"/><Relationship Id="rId45" Type="http://schemas.openxmlformats.org/officeDocument/2006/relationships/hyperlink" Target="https://id.wikipedia.org/wiki/Al-Qur%E2%80%99an" TargetMode="External"/><Relationship Id="rId5" Type="http://schemas.openxmlformats.org/officeDocument/2006/relationships/hyperlink" Target="https://id.wikipedia.org/wiki/Shaleh" TargetMode="External"/><Relationship Id="rId15" Type="http://schemas.openxmlformats.org/officeDocument/2006/relationships/hyperlink" Target="https://id.wikipedia.org/wiki/Yunus" TargetMode="External"/><Relationship Id="rId23" Type="http://schemas.openxmlformats.org/officeDocument/2006/relationships/hyperlink" Target="https://id.wikipedia.org/wiki/Emas" TargetMode="External"/><Relationship Id="rId28" Type="http://schemas.openxmlformats.org/officeDocument/2006/relationships/hyperlink" Target="https://id.wikipedia.org/wiki/Belalang" TargetMode="External"/><Relationship Id="rId36" Type="http://schemas.openxmlformats.org/officeDocument/2006/relationships/hyperlink" Target="https://id.wikipedia.org/wiki/Isa" TargetMode="External"/><Relationship Id="rId10" Type="http://schemas.openxmlformats.org/officeDocument/2006/relationships/hyperlink" Target="https://id.wikipedia.org/wiki/Daud" TargetMode="External"/><Relationship Id="rId19" Type="http://schemas.openxmlformats.org/officeDocument/2006/relationships/hyperlink" Target="https://id.wikipedia.org/wiki/Jin" TargetMode="External"/><Relationship Id="rId31" Type="http://schemas.openxmlformats.org/officeDocument/2006/relationships/hyperlink" Target="https://id.wikipedia.org/wiki/Darah" TargetMode="External"/><Relationship Id="rId44" Type="http://schemas.openxmlformats.org/officeDocument/2006/relationships/hyperlink" Target="https://id.wikipedia.org/wiki/Kurma" TargetMode="External"/><Relationship Id="rId4" Type="http://schemas.openxmlformats.org/officeDocument/2006/relationships/hyperlink" Target="https://id.wikipedia.org/wiki/Bahtera" TargetMode="External"/><Relationship Id="rId9" Type="http://schemas.openxmlformats.org/officeDocument/2006/relationships/hyperlink" Target="https://id.wikipedia.org/wiki/Api" TargetMode="External"/><Relationship Id="rId14" Type="http://schemas.openxmlformats.org/officeDocument/2006/relationships/hyperlink" Target="https://id.wikipedia.org/wiki/Yusuf_(Al-Qur%27an)" TargetMode="External"/><Relationship Id="rId22" Type="http://schemas.openxmlformats.org/officeDocument/2006/relationships/hyperlink" Target="https://id.wikipedia.org/wiki/Sutera" TargetMode="External"/><Relationship Id="rId27" Type="http://schemas.openxmlformats.org/officeDocument/2006/relationships/hyperlink" Target="https://id.wikipedia.org/wiki/Tangan" TargetMode="External"/><Relationship Id="rId30" Type="http://schemas.openxmlformats.org/officeDocument/2006/relationships/hyperlink" Target="https://id.wikipedia.org/wiki/Katak" TargetMode="External"/><Relationship Id="rId35" Type="http://schemas.openxmlformats.org/officeDocument/2006/relationships/hyperlink" Target="https://id.wikipedia.org/wiki/Mukjizat_Isa" TargetMode="External"/><Relationship Id="rId43" Type="http://schemas.openxmlformats.org/officeDocument/2006/relationships/hyperlink" Target="https://id.wikipedia.org/wiki/Yahudi" TargetMode="External"/><Relationship Id="rId8" Type="http://schemas.openxmlformats.org/officeDocument/2006/relationships/hyperlink" Target="https://id.wikipedia.org/wiki/Ibrahim" TargetMode="External"/><Relationship Id="rId3" Type="http://schemas.openxmlformats.org/officeDocument/2006/relationships/hyperlink" Target="https://id.wikipedia.org/wiki/Nuh" TargetMode="External"/><Relationship Id="rId12" Type="http://schemas.openxmlformats.org/officeDocument/2006/relationships/hyperlink" Target="https://id.wikipedia.org/wiki/Filistin" TargetMode="External"/><Relationship Id="rId17" Type="http://schemas.openxmlformats.org/officeDocument/2006/relationships/hyperlink" Target="https://id.wikipedia.org/wiki/Sulayman" TargetMode="External"/><Relationship Id="rId25" Type="http://schemas.openxmlformats.org/officeDocument/2006/relationships/hyperlink" Target="https://id.wikipedia.org/wiki/Musa" TargetMode="External"/><Relationship Id="rId33" Type="http://schemas.openxmlformats.org/officeDocument/2006/relationships/hyperlink" Target="https://id.wikipedia.org/wiki/Laut" TargetMode="External"/><Relationship Id="rId38" Type="http://schemas.openxmlformats.org/officeDocument/2006/relationships/hyperlink" Target="https://id.wikipedia.org/wiki/Mati" TargetMode="External"/><Relationship Id="rId20" Type="http://schemas.openxmlformats.org/officeDocument/2006/relationships/hyperlink" Target="https://id.wikipedia.org/wiki/Angin" TargetMode="External"/><Relationship Id="rId41" Type="http://schemas.openxmlformats.org/officeDocument/2006/relationships/hyperlink" Target="https://id.wikipedia.org/wiki/Isra_dan_Mi%27raj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slamic Background&quot; Images – Browse 8,739 Stock Photos, Vectors, and Video  | Adobe Stock">
            <a:extLst>
              <a:ext uri="{FF2B5EF4-FFF2-40B4-BE49-F238E27FC236}">
                <a16:creationId xmlns:a16="http://schemas.microsoft.com/office/drawing/2014/main" id="{2D00B8A3-F551-302B-58A0-65E601161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1A952C-2B80-811E-B2FA-0C2DB1C7693A}"/>
              </a:ext>
            </a:extLst>
          </p:cNvPr>
          <p:cNvSpPr txBox="1"/>
          <p:nvPr/>
        </p:nvSpPr>
        <p:spPr>
          <a:xfrm>
            <a:off x="1850834" y="231354"/>
            <a:ext cx="87584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Bahnschrift Light SemiCondensed" panose="020B0502040204020203" pitchFamily="34" charset="0"/>
              </a:rPr>
              <a:t>Pendidikan Agama Islam (2 SKS)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B6B467-3296-0631-ACD2-57EC4A2F3F61}"/>
              </a:ext>
            </a:extLst>
          </p:cNvPr>
          <p:cNvSpPr/>
          <p:nvPr/>
        </p:nvSpPr>
        <p:spPr>
          <a:xfrm>
            <a:off x="3188666" y="1062351"/>
            <a:ext cx="5814670" cy="1200329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D" sz="3600" b="1" cap="none" spc="0" dirty="0">
                <a:ln w="9525">
                  <a:solidFill>
                    <a:srgbClr val="996633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60000" endA="900" endPos="60000" dist="29997" dir="5400000" sy="-100000" algn="bl" rotWithShape="0"/>
                </a:effectLst>
              </a:rPr>
              <a:t>SUMBER AJARAN ISLAM</a:t>
            </a: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3B3B7-01D2-052C-A141-6322F09030FF}"/>
              </a:ext>
            </a:extLst>
          </p:cNvPr>
          <p:cNvSpPr txBox="1"/>
          <p:nvPr/>
        </p:nvSpPr>
        <p:spPr>
          <a:xfrm>
            <a:off x="5021128" y="1903504"/>
            <a:ext cx="3074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Mustofa, </a:t>
            </a:r>
            <a:r>
              <a:rPr lang="id-ID" sz="1800" b="1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S.Pd.I., </a:t>
            </a:r>
            <a:r>
              <a:rPr lang="en-US" sz="1800" b="1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S.S.I, </a:t>
            </a:r>
            <a:r>
              <a:rPr lang="en-US" sz="1800" b="1" dirty="0" err="1">
                <a:solidFill>
                  <a:srgbClr val="002060"/>
                </a:solidFill>
                <a:latin typeface="Bahnschrift Light SemiCondensed" panose="020B0502040204020203" pitchFamily="34" charset="0"/>
              </a:rPr>
              <a:t>M.I.Kom</a:t>
            </a:r>
            <a:r>
              <a:rPr lang="en-US" sz="1800" b="1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.</a:t>
            </a:r>
          </a:p>
        </p:txBody>
      </p:sp>
      <p:pic>
        <p:nvPicPr>
          <p:cNvPr id="1026" name="Picture 2" descr="al-Qur'an &amp; Terjemahnya A5 - Darul Haq">
            <a:extLst>
              <a:ext uri="{FF2B5EF4-FFF2-40B4-BE49-F238E27FC236}">
                <a16:creationId xmlns:a16="http://schemas.microsoft.com/office/drawing/2014/main" id="{CA310B39-1B9A-5FA2-80D7-F903C2252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225" y="1975632"/>
            <a:ext cx="2169603" cy="22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ma Kitab : Ilal Al-hadits 4jilid Penulis : Ibnu Abi Hatim Cetakan : Dar Al-faruq  Jenis Cover : Hardcover Harga : Rp.500.000.00 Diskon 15% :... - Toko Kitab  Dar Alamiyyah. Distributor kitab Arab terbesar di Indonesia | Facebook">
            <a:extLst>
              <a:ext uri="{FF2B5EF4-FFF2-40B4-BE49-F238E27FC236}">
                <a16:creationId xmlns:a16="http://schemas.microsoft.com/office/drawing/2014/main" id="{7B9E9BB4-0A9A-FBB6-F55F-F49537D8A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528" y="2668951"/>
            <a:ext cx="1954464" cy="24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resan Pagi: Pintu Ijtihad Hukum Masih Terbuka – Majelis Ulama Indonesia">
            <a:extLst>
              <a:ext uri="{FF2B5EF4-FFF2-40B4-BE49-F238E27FC236}">
                <a16:creationId xmlns:a16="http://schemas.microsoft.com/office/drawing/2014/main" id="{CBE4BBDB-0B5A-344A-6711-F48D3CFBA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325" y="2766285"/>
            <a:ext cx="2261198" cy="264601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D35F54-9F2C-4885-0AFD-D619A5322B5E}"/>
              </a:ext>
            </a:extLst>
          </p:cNvPr>
          <p:cNvSpPr txBox="1"/>
          <p:nvPr/>
        </p:nvSpPr>
        <p:spPr>
          <a:xfrm>
            <a:off x="3256760" y="4268294"/>
            <a:ext cx="1280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Al Quran</a:t>
            </a:r>
            <a:endParaRPr lang="en-ID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4CA6D5-6D0B-2C14-1F9C-4511E0B81708}"/>
              </a:ext>
            </a:extLst>
          </p:cNvPr>
          <p:cNvSpPr txBox="1"/>
          <p:nvPr/>
        </p:nvSpPr>
        <p:spPr>
          <a:xfrm>
            <a:off x="5455644" y="5192546"/>
            <a:ext cx="1280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Al </a:t>
            </a:r>
            <a:r>
              <a:rPr lang="en-US" sz="2400" b="1" dirty="0" err="1">
                <a:solidFill>
                  <a:srgbClr val="002060"/>
                </a:solidFill>
                <a:latin typeface="Bahnschrift Light SemiCondensed" panose="020B0502040204020203" pitchFamily="34" charset="0"/>
              </a:rPr>
              <a:t>Hadits</a:t>
            </a:r>
            <a:endParaRPr lang="en-ID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856D90-3C39-9D8B-4702-F3EF0A555D69}"/>
              </a:ext>
            </a:extLst>
          </p:cNvPr>
          <p:cNvSpPr txBox="1"/>
          <p:nvPr/>
        </p:nvSpPr>
        <p:spPr>
          <a:xfrm>
            <a:off x="7954180" y="5478469"/>
            <a:ext cx="1410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Ijtihad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427812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ly Quran with Arabic Calligraphies Translation Meaning of Al-Quran and  Rosary or Tasbih on Wooden Background Stock Image - Image of beads,  culture: 210948051">
            <a:extLst>
              <a:ext uri="{FF2B5EF4-FFF2-40B4-BE49-F238E27FC236}">
                <a16:creationId xmlns:a16="http://schemas.microsoft.com/office/drawing/2014/main" id="{165D3B8B-27E3-A4AC-C83D-95AC37021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07E39D-15C9-305A-DA36-3016F6D88162}"/>
              </a:ext>
            </a:extLst>
          </p:cNvPr>
          <p:cNvSpPr txBox="1"/>
          <p:nvPr/>
        </p:nvSpPr>
        <p:spPr>
          <a:xfrm>
            <a:off x="608397" y="157878"/>
            <a:ext cx="7136461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Keistimewaan</a:t>
            </a:r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Quran :</a:t>
            </a:r>
          </a:p>
          <a:p>
            <a:endParaRPr lang="en-ID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mengimani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mempercayai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mengamalkan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menganalisis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isinya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mengamalkannya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Keistimewaan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kitab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petunjuk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orang-orang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beriman</a:t>
            </a:r>
            <a:b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Al-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kitab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terakhir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Al-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tertandingi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ide-ide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Membaca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ibadah </a:t>
            </a:r>
          </a:p>
        </p:txBody>
      </p:sp>
    </p:spTree>
    <p:extLst>
      <p:ext uri="{BB962C8B-B14F-4D97-AF65-F5344CB8AC3E}">
        <p14:creationId xmlns:p14="http://schemas.microsoft.com/office/powerpoint/2010/main" val="127591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CF9F05-E62D-C1D6-9CF5-C12851F21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3" t="20682" r="12476" b="19835"/>
          <a:stretch/>
        </p:blipFill>
        <p:spPr bwMode="auto">
          <a:xfrm>
            <a:off x="-44068" y="-1"/>
            <a:ext cx="12230072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8A5EA6-5609-930F-6B8E-40D2A155B569}"/>
              </a:ext>
            </a:extLst>
          </p:cNvPr>
          <p:cNvSpPr txBox="1"/>
          <p:nvPr/>
        </p:nvSpPr>
        <p:spPr>
          <a:xfrm>
            <a:off x="804231" y="408831"/>
            <a:ext cx="7899094" cy="629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5315" marR="140335" indent="-226060" algn="just">
              <a:lnSpc>
                <a:spcPct val="114000"/>
              </a:lnSpc>
              <a:spcBef>
                <a:spcPts val="20"/>
              </a:spcBef>
              <a:spcAft>
                <a:spcPts val="0"/>
              </a:spcAft>
              <a:tabLst>
                <a:tab pos="4857750" algn="l"/>
              </a:tabLst>
            </a:pPr>
            <a:r>
              <a:rPr lang="id-ID" sz="2800" b="1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800" b="1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800" b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pon</a:t>
            </a:r>
            <a:r>
              <a:rPr lang="en-US" sz="2800" b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b="1" spc="2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b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800" b="1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800" b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huku</a:t>
            </a:r>
            <a:r>
              <a:rPr lang="en-US" sz="2800" b="1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800" b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615315" marR="140335" indent="-226060" algn="just">
              <a:lnSpc>
                <a:spcPct val="114000"/>
              </a:lnSpc>
              <a:spcBef>
                <a:spcPts val="20"/>
              </a:spcBef>
              <a:spcAft>
                <a:spcPts val="0"/>
              </a:spcAft>
              <a:tabLst>
                <a:tab pos="4857750" algn="l"/>
              </a:tabLst>
            </a:pPr>
            <a:endParaRPr lang="en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8215" marR="137795" indent="-342900" algn="just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buAutoNum type="arabicParenR"/>
              <a:tabLst>
                <a:tab pos="4857750" algn="l"/>
              </a:tabLst>
            </a:pP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ukum</a:t>
            </a:r>
            <a:r>
              <a:rPr lang="en-US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‟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spc="-1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kni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hukum</a:t>
            </a:r>
            <a:r>
              <a:rPr lang="en-US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hubun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roh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lla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 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ubh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</a:t>
            </a:r>
            <a:r>
              <a:rPr lang="en-US" sz="1800" spc="1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1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‟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1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spc="1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rk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eima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Rukun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sz="1800" spc="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uh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d,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udd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615315" marR="137795" algn="just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tabLst>
                <a:tab pos="4857750" algn="l"/>
              </a:tabLst>
            </a:pPr>
            <a:endParaRPr lang="en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8215" marR="139700" indent="-342900" algn="just">
              <a:lnSpc>
                <a:spcPct val="115000"/>
              </a:lnSpc>
              <a:spcBef>
                <a:spcPts val="20"/>
              </a:spcBef>
              <a:spcAft>
                <a:spcPts val="0"/>
              </a:spcAft>
              <a:buAutoNum type="arabicParenR" startAt="2"/>
              <a:tabLst>
                <a:tab pos="4857750" algn="l"/>
              </a:tabLst>
            </a:pP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ukum</a:t>
            </a:r>
            <a:r>
              <a:rPr lang="en-US" sz="1800" spc="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malia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kni</a:t>
            </a:r>
            <a:r>
              <a:rPr lang="en-US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hukum</a:t>
            </a:r>
            <a:r>
              <a:rPr lang="en-US" sz="1800" spc="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hubun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lla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 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ubh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‟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en-US" sz="1800" spc="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spc="1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spc="2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10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spc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10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10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800" spc="1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</a:t>
            </a:r>
            <a:r>
              <a:rPr lang="en-US" sz="1800" spc="1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ukum   </a:t>
            </a:r>
            <a:r>
              <a:rPr lang="en-US" sz="1800" spc="16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800" spc="1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Rukun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hukum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pun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4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615315" marR="139700" algn="just">
              <a:lnSpc>
                <a:spcPct val="115000"/>
              </a:lnSpc>
              <a:spcBef>
                <a:spcPts val="20"/>
              </a:spcBef>
              <a:spcAft>
                <a:spcPts val="0"/>
              </a:spcAft>
              <a:tabLst>
                <a:tab pos="4857750" algn="l"/>
              </a:tabLst>
            </a:pPr>
            <a:endParaRPr lang="en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43915" marR="137795" indent="-228600" algn="just">
              <a:lnSpc>
                <a:spcPct val="115000"/>
              </a:lnSpc>
              <a:spcBef>
                <a:spcPts val="20"/>
              </a:spcBef>
              <a:spcAft>
                <a:spcPts val="0"/>
              </a:spcAft>
              <a:tabLst>
                <a:tab pos="485775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ukum  </a:t>
            </a:r>
            <a:r>
              <a:rPr lang="en-US" sz="1800" spc="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uq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hukum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spc="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rk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nor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dup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nd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pun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ela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</a:t>
            </a:r>
            <a:r>
              <a:rPr lang="en-US" sz="1800" spc="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SAW</a:t>
            </a:r>
            <a:r>
              <a:rPr lang="en-US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‘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alaihi</a:t>
            </a:r>
            <a:r>
              <a:rPr lang="en-US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wassalam</a:t>
            </a:r>
            <a:r>
              <a:rPr lang="en-US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„</a:t>
            </a:r>
            <a:r>
              <a:rPr lang="en-US" sz="1800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uf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81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B9B91F-53DA-E784-BD23-98219D267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3" t="20682" r="12476" b="19835"/>
          <a:stretch/>
        </p:blipFill>
        <p:spPr bwMode="auto">
          <a:xfrm>
            <a:off x="-22034" y="-1"/>
            <a:ext cx="12230072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955FC1-AAF6-4405-35BA-78C0C42DFA0E}"/>
              </a:ext>
            </a:extLst>
          </p:cNvPr>
          <p:cNvSpPr txBox="1"/>
          <p:nvPr/>
        </p:nvSpPr>
        <p:spPr>
          <a:xfrm>
            <a:off x="864823" y="1000475"/>
            <a:ext cx="7078337" cy="540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5315" marR="139065" indent="-226060" algn="just">
              <a:lnSpc>
                <a:spcPct val="114000"/>
              </a:lnSpc>
              <a:spcAft>
                <a:spcPts val="0"/>
              </a:spcAft>
              <a:tabLst>
                <a:tab pos="4857750" algn="l"/>
              </a:tabLst>
            </a:pPr>
            <a:r>
              <a:rPr lang="en-US" sz="2400" b="1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b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b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b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pc="2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400" b="1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pc="27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hukum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pc="2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b="1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b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b="1" spc="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dua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pok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</a:t>
            </a:r>
            <a:r>
              <a:rPr lang="en-US" sz="2400" spc="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ID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7595" marR="137160" indent="-457200" algn="just">
              <a:lnSpc>
                <a:spcPct val="114000"/>
              </a:lnSpc>
              <a:spcBef>
                <a:spcPts val="25"/>
              </a:spcBef>
              <a:spcAft>
                <a:spcPts val="0"/>
              </a:spcAft>
              <a:buAutoNum type="arabicParenR"/>
              <a:tabLst>
                <a:tab pos="4857750" algn="l"/>
              </a:tabLst>
            </a:pPr>
            <a:r>
              <a:rPr lang="en-US" sz="24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ukum</a:t>
            </a:r>
            <a:r>
              <a:rPr lang="en-US" sz="2400" b="1" spc="1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spc="1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ait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spc="15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kup</a:t>
            </a:r>
            <a:r>
              <a:rPr lang="en-US" sz="2400" spc="1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hubun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29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hab</a:t>
            </a:r>
            <a:r>
              <a:rPr lang="en-US" sz="2400" i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i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sz="2400" i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ll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i="1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hukum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hubun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lla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 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ubh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</a:t>
            </a:r>
            <a:r>
              <a:rPr lang="en-US" sz="2400" spc="1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1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‟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spc="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1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spc="1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aji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nk urb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</a:t>
            </a:r>
          </a:p>
          <a:p>
            <a:pPr marL="620395" marR="137160" algn="just">
              <a:lnSpc>
                <a:spcPct val="114000"/>
              </a:lnSpc>
              <a:spcBef>
                <a:spcPts val="25"/>
              </a:spcBef>
              <a:spcAft>
                <a:spcPts val="0"/>
              </a:spcAft>
              <a:tabLst>
                <a:tab pos="4857750" algn="l"/>
              </a:tabLst>
            </a:pPr>
            <a:endParaRPr lang="en-ID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48995" marR="136525" indent="-228600" algn="just">
              <a:lnSpc>
                <a:spcPct val="115000"/>
              </a:lnSpc>
              <a:spcBef>
                <a:spcPts val="20"/>
              </a:spcBef>
              <a:spcAft>
                <a:spcPts val="0"/>
              </a:spcAft>
              <a:tabLst>
                <a:tab pos="485775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en-US" sz="2400" spc="1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ukum</a:t>
            </a:r>
            <a:r>
              <a:rPr lang="en-US" sz="2400" b="1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b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amalat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b="1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ait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hukum</a:t>
            </a:r>
            <a:r>
              <a:rPr lang="en-US" sz="2400" spc="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spc="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rn</a:t>
            </a:r>
            <a:r>
              <a:rPr lang="en-US" sz="24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spc="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rn</a:t>
            </a:r>
            <a:r>
              <a:rPr lang="en-US" sz="24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hukum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en-US" sz="2400" i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</a:t>
            </a:r>
            <a:r>
              <a:rPr lang="en-US" sz="2400" i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i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nanna</a:t>
            </a:r>
            <a:r>
              <a:rPr lang="en-US" sz="2400" i="1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ID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9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ambar Background Quran, Vektor dan File PSD untuk Unduh Gratis | Pngtree">
            <a:extLst>
              <a:ext uri="{FF2B5EF4-FFF2-40B4-BE49-F238E27FC236}">
                <a16:creationId xmlns:a16="http://schemas.microsoft.com/office/drawing/2014/main" id="{14B10D88-ED97-21D7-6678-538829903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543;p43">
            <a:extLst>
              <a:ext uri="{FF2B5EF4-FFF2-40B4-BE49-F238E27FC236}">
                <a16:creationId xmlns:a16="http://schemas.microsoft.com/office/drawing/2014/main" id="{264FB961-211E-D33C-3916-8CD7F12A73C2}"/>
              </a:ext>
            </a:extLst>
          </p:cNvPr>
          <p:cNvSpPr txBox="1">
            <a:spLocks noGrp="1"/>
          </p:cNvSpPr>
          <p:nvPr/>
        </p:nvSpPr>
        <p:spPr>
          <a:xfrm>
            <a:off x="731637" y="351820"/>
            <a:ext cx="10329299" cy="605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2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Fungsi Al Quran :</a:t>
            </a:r>
          </a:p>
          <a:p>
            <a:pPr marL="342900" lvl="0" indent="-3429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 Hudan (Petunjuk) QS. Al A’raf : 52</a:t>
            </a:r>
          </a:p>
          <a:p>
            <a:pPr marL="342900" indent="-342900" algn="l">
              <a:spcAft>
                <a:spcPts val="1600"/>
              </a:spcAft>
              <a:buFont typeface="Montserrat"/>
              <a:buAutoNum type="arabicPeriod"/>
            </a:pP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Furqon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Pembeda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QS. Al Baqarah :42</a:t>
            </a:r>
          </a:p>
          <a:p>
            <a:pPr marL="342900" indent="-342900" algn="l">
              <a:spcAft>
                <a:spcPts val="1600"/>
              </a:spcAft>
              <a:buFont typeface="Montserrat"/>
              <a:buAutoNum type="arabicPeriod"/>
            </a:pP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Mu’izhab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Pengajar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QS. Al Baqarah :44</a:t>
            </a:r>
          </a:p>
          <a:p>
            <a:pPr marL="342900" indent="-342900" algn="l">
              <a:spcAft>
                <a:spcPts val="1600"/>
              </a:spcAft>
              <a:buFont typeface="Montserrat"/>
              <a:buAutoNum type="arabicPeriod"/>
            </a:pP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Muhaimin  (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pengawas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pengontrol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penjaga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kitab-kitab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terdahulu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QS. Al </a:t>
            </a: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Maidah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:48</a:t>
            </a:r>
          </a:p>
          <a:p>
            <a:pPr marL="342900" indent="-342900" algn="l">
              <a:spcAft>
                <a:spcPts val="1600"/>
              </a:spcAft>
              <a:buFont typeface="Montserrat"/>
              <a:buAutoNum type="arabicPeriod"/>
            </a:pP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Nur (Cahaya) QS. An Nur : 35</a:t>
            </a:r>
          </a:p>
          <a:p>
            <a:pPr marL="342900" indent="-342900" algn="l">
              <a:spcAft>
                <a:spcPts val="1600"/>
              </a:spcAft>
              <a:buFont typeface="Montserrat"/>
              <a:buAutoNum type="arabicPeriod"/>
            </a:pP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As-</a:t>
            </a: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Syifa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Obat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Penawar) 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QS Yunus: 57</a:t>
            </a:r>
            <a:endParaRPr lang="en-ID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Aft>
                <a:spcPts val="1600"/>
              </a:spcAft>
              <a:buFont typeface="Montserrat"/>
              <a:buAutoNum type="arabicPeriod"/>
            </a:pP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Mu’zijat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Melemahkan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Surah Ar Ra'd ayat 31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23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ambar Background Quran, Vektor dan File PSD untuk Unduh Gratis | Pngtree">
            <a:extLst>
              <a:ext uri="{FF2B5EF4-FFF2-40B4-BE49-F238E27FC236}">
                <a16:creationId xmlns:a16="http://schemas.microsoft.com/office/drawing/2014/main" id="{754FDF46-6D44-3A65-2432-D86AE6DCE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93DA98-E1C8-8649-9EFC-5B25E94B9B59}"/>
              </a:ext>
            </a:extLst>
          </p:cNvPr>
          <p:cNvSpPr txBox="1"/>
          <p:nvPr/>
        </p:nvSpPr>
        <p:spPr>
          <a:xfrm>
            <a:off x="581139" y="165871"/>
            <a:ext cx="11140808" cy="1713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</a:pPr>
            <a:r>
              <a:rPr lang="e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Mu’jizat Al Quran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</a:pP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Kata </a:t>
            </a:r>
            <a:r>
              <a:rPr lang="en-ID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u’jizat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kata Bahasa Arab 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melemahkan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kata ‘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ajaza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lemah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aqidah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Islam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mukjizat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dimaknakan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peristiwa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kebiasaan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kebenaran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kenabian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nabi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dan/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kerasulan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rasul,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sekaligus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melemahkan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lawan-lawan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musuh-musuh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meragukan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kebenarannya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en-ID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Firman</a:t>
            </a:r>
            <a:r>
              <a:rPr lang="en-ID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ID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(QS. Al Baqarah : 23) dan (QS. Al </a:t>
            </a:r>
            <a:r>
              <a:rPr lang="en-ID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Israa</a:t>
            </a:r>
            <a:r>
              <a:rPr lang="en-ID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88)</a:t>
            </a:r>
            <a:endParaRPr lang="e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EC2959-F69A-B273-8AE5-86B44FC70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13" y="1974033"/>
            <a:ext cx="11140808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Al-Baqarah · Ayat 23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وَاِنْ كُنْتُمْ فِيْ رَيْبٍ مِّمَّا نَزَّلْنَا عَلٰى عَبْدِنَا فَأْتُوْا بِسُوْرَةٍ مِّنْ مِّثْلِهٖۖ وَادْعُوْا شُهَدَاۤءَكُمْ مِّنْ دُوْنِ اللّٰهِ اِنْ كُنْتُمْ صٰدِقِيْنَ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ar-SA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۝٢٣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Jika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keraguan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(Al-Qur’an) yang Kami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turunkan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hamba Kami (Nabi Muhammad),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buatlah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surah yang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semisal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dengannya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ajaklah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penolong-penolongmu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Allah,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orang-orang yang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E6FF3C9-B9D9-CE21-1DF9-77EDA07A2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39" y="4266193"/>
            <a:ext cx="11220682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Al-Isra' · Ayat 88</a:t>
            </a:r>
            <a:endParaRPr kumimoji="0" lang="en-US" altLang="en-US" sz="28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قُلْ لَّىِٕنِ اجْتَمَعَتِ الْاِنْسُ وَالْجِنُّ عَلٰٓى اَنْ يَّأْتُوْا بِمِثْلِ هٰذَا الْقُرْاٰنِ لَا يَأْتُوْنَ بِمِثْلِهٖ وَلَوْ كَانَ بَعْضُهُمْ لِبَعْضٍ ظَهِيْرًا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ar-SA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۝٨٨</a:t>
            </a:r>
            <a:endParaRPr kumimoji="0" lang="en-US" altLang="en-US" sz="28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Katakanlah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Sungguh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berkumpul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mendatangkan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serupa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Al-Qur’an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mendatangkan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serupa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dengannya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sekalipun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997563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ambar Background Quran, Vektor dan File PSD untuk Unduh Gratis | Pngtree">
            <a:extLst>
              <a:ext uri="{FF2B5EF4-FFF2-40B4-BE49-F238E27FC236}">
                <a16:creationId xmlns:a16="http://schemas.microsoft.com/office/drawing/2014/main" id="{CF6BBB11-6D65-9693-FCBD-1E512FD2A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543;p43">
            <a:extLst>
              <a:ext uri="{FF2B5EF4-FFF2-40B4-BE49-F238E27FC236}">
                <a16:creationId xmlns:a16="http://schemas.microsoft.com/office/drawing/2014/main" id="{B584166F-C9F9-19FF-62BD-193969B716AF}"/>
              </a:ext>
            </a:extLst>
          </p:cNvPr>
          <p:cNvSpPr txBox="1">
            <a:spLocks noGrp="1"/>
          </p:cNvSpPr>
          <p:nvPr/>
        </p:nvSpPr>
        <p:spPr>
          <a:xfrm>
            <a:off x="1173077" y="4037143"/>
            <a:ext cx="10433785" cy="2692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2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1600"/>
              </a:spcAft>
            </a:pPr>
            <a:r>
              <a:rPr lang="e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Aspek utama Mu’jizat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Aspek bahasa Al Quran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Aspek Sejarah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Isyarat tentang ilmu pengetahuan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Konsistensi Ajaran Islam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3543;p43">
            <a:extLst>
              <a:ext uri="{FF2B5EF4-FFF2-40B4-BE49-F238E27FC236}">
                <a16:creationId xmlns:a16="http://schemas.microsoft.com/office/drawing/2014/main" id="{BA51B9EE-7702-156F-D5ED-B37DC407E46D}"/>
              </a:ext>
            </a:extLst>
          </p:cNvPr>
          <p:cNvSpPr txBox="1">
            <a:spLocks noGrp="1"/>
          </p:cNvSpPr>
          <p:nvPr/>
        </p:nvSpPr>
        <p:spPr>
          <a:xfrm>
            <a:off x="1173077" y="0"/>
            <a:ext cx="10433785" cy="36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2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1600"/>
              </a:spcAft>
            </a:pPr>
            <a:r>
              <a:rPr lang="e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Istilah-istilah dalam Al Quran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Sajdah = perintah sujud tilawah saat membaca surah Assajadah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Saktah = berhenti sejenak tanpa bernafas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Ismam = Menampakan  dhommah yang terbuang dengan isyarat bibir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Imalah = Pembacaan fathah yang miring ke kasrah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Naql = Memindahkan harakat hamzah pada huruf sebelumnya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Tashil = Membaca hamzah yang kedua dengan suara yang ringan dan samar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42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ambar Background Quran, Vektor dan File PSD untuk Unduh Gratis | Pngtree">
            <a:extLst>
              <a:ext uri="{FF2B5EF4-FFF2-40B4-BE49-F238E27FC236}">
                <a16:creationId xmlns:a16="http://schemas.microsoft.com/office/drawing/2014/main" id="{67C226EA-EE07-1DCE-6F56-AF915DC52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543;p43">
            <a:extLst>
              <a:ext uri="{FF2B5EF4-FFF2-40B4-BE49-F238E27FC236}">
                <a16:creationId xmlns:a16="http://schemas.microsoft.com/office/drawing/2014/main" id="{8AB20171-8528-ADE7-B589-43628DD911AD}"/>
              </a:ext>
            </a:extLst>
          </p:cNvPr>
          <p:cNvSpPr txBox="1">
            <a:spLocks noGrp="1"/>
          </p:cNvSpPr>
          <p:nvPr/>
        </p:nvSpPr>
        <p:spPr>
          <a:xfrm>
            <a:off x="693019" y="1033020"/>
            <a:ext cx="10433785" cy="2692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2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1600"/>
              </a:spcAft>
            </a:pPr>
            <a:r>
              <a:rPr lang="e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Komitmen Terhadap Al-Quran : 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Mengimani Al-Quran (QS. Annisa : 136)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Mempelajari Al Quran (QS. Al A’raf : 204)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Mengamalkan Al Quran (QS. An-Nur : 51)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Mendakwahkan dan mengajarkan Al Quran (QS. Ali Imran : 110)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6A266A-59D2-A7A1-B7AA-800B01B33B10}"/>
              </a:ext>
            </a:extLst>
          </p:cNvPr>
          <p:cNvSpPr txBox="1"/>
          <p:nvPr/>
        </p:nvSpPr>
        <p:spPr>
          <a:xfrm>
            <a:off x="6402888" y="3855679"/>
            <a:ext cx="976964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Selesai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algn="ctr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Terimakasih</a:t>
            </a:r>
            <a:endParaRPr lang="en-ID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60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ly Quran with Arabic Calligraphies Translation Meaning of Al-Quran and  Rosary or Tasbih on Wooden Background Stock Image - Image of beads,  culture: 210948051">
            <a:extLst>
              <a:ext uri="{FF2B5EF4-FFF2-40B4-BE49-F238E27FC236}">
                <a16:creationId xmlns:a16="http://schemas.microsoft.com/office/drawing/2014/main" id="{A4DA61C5-CC92-8D71-0F53-8A1929319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2A84DF-BE2C-1837-84CF-239858E688A6}"/>
              </a:ext>
            </a:extLst>
          </p:cNvPr>
          <p:cNvSpPr txBox="1"/>
          <p:nvPr/>
        </p:nvSpPr>
        <p:spPr>
          <a:xfrm>
            <a:off x="401855" y="965850"/>
            <a:ext cx="762944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Quran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Pokok-pokok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ajaran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Al-Quran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Pokok-pokok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Keyakinan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Ke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imanan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Rukun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Iman)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Pokok-pokok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Syariat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spc="1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pc="1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pc="1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spc="16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‟d</a:t>
            </a:r>
            <a:r>
              <a:rPr lang="en-US" sz="2400" spc="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spc="1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‟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Pokok-pokok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akhlak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Kisah-kisah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Nabi / Rasul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umat-umat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terdahulu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Alam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Jin, Hari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Kiamat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Neraka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14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ly Quran with Arabic Calligraphies Translation Meaning of Al-Quran and  Rosary or Tasbih on Wooden Background Stock Image - Image of beads,  culture: 210948051">
            <a:extLst>
              <a:ext uri="{FF2B5EF4-FFF2-40B4-BE49-F238E27FC236}">
                <a16:creationId xmlns:a16="http://schemas.microsoft.com/office/drawing/2014/main" id="{ADEE6DC8-90A3-4F66-7D67-2AE25C4A2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95801F-63C2-86FC-37A4-B7E80E4070CD}"/>
              </a:ext>
            </a:extLst>
          </p:cNvPr>
          <p:cNvSpPr txBox="1"/>
          <p:nvPr/>
        </p:nvSpPr>
        <p:spPr>
          <a:xfrm>
            <a:off x="291966" y="0"/>
            <a:ext cx="9920669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2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ID" sz="2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mukjizat</a:t>
            </a:r>
            <a:r>
              <a:rPr lang="en-ID" sz="2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ID" sz="24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nabi</a:t>
            </a:r>
            <a:r>
              <a:rPr lang="en-ID" sz="2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rasul</a:t>
            </a:r>
            <a:r>
              <a:rPr lang="en-ID" sz="2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Nu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Nuh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Bahte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bahtera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di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padang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pasir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Tuhan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hendak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menenggelamkan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kaumnya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Shale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Shaleh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Un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unta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betina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disembelih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Hujja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hujjah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kaumnya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Ibrahi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Ibrahim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hangus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dibakar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Ap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yang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membakarnya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berubah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dingin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Dau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Daud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suara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merdu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makhluk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lain pun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ikut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bertasbih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bersamanya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sanggup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berbicara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burung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berhasil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mengalahkan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Jalu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Jalut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prajurit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raksasa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negeri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 tooltip="Filist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Filistin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sanggup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melunakkan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3" tooltip="Bes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tangan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kosong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4" tooltip="Yusuf (Al-Qur'an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Yusuf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ketampanan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biasa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mentakwilkan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mimpi-mimpi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5" tooltip="Yun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Yunus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perut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ikan nun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D" b="0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Artikel </a:t>
            </a:r>
            <a:r>
              <a:rPr lang="en-ID" b="0" i="1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b="0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b="0" i="1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6" tooltip="Mukjizat Sulaym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Mukjizat</a:t>
            </a:r>
            <a:r>
              <a:rPr lang="en-ID" b="0" i="1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6" tooltip="Mukjizat Sulaym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b="0" i="1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6" tooltip="Mukjizat Sulaym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Sulayman</a:t>
            </a:r>
            <a:endParaRPr lang="en-ID" b="0" i="1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7" tooltip="Sulaym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Sulayman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sanggup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berbicara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8" tooltip="Hew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hewan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menguasai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bangsa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9" tooltip="J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menundukkan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0" tooltip="Ang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angin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1" tooltip="Permadan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permadani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yang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terbuat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2" tooltip="Sute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sutera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hijau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benang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3" tooltip="Ema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emas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mil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60 mil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lebar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D" b="0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Artikel </a:t>
            </a:r>
            <a:r>
              <a:rPr lang="en-ID" b="0" i="1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b="0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b="0" i="1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4" tooltip="Mukjizat Mus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Mukjizat</a:t>
            </a:r>
            <a:r>
              <a:rPr lang="en-ID" b="0" i="1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4" tooltip="Mukjizat Mus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Musa</a:t>
            </a:r>
            <a:endParaRPr lang="en-ID" b="0" i="1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5" tooltip="Mus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6" tooltip="Tongkat (halaman belum tersedi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tongkat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7" tooltip="Tang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tangan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8" tooltip="Belala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belalang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D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9" tooltip="Kut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kutu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0" tooltip="Kata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katak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1" tooltip="Dara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darah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2" tooltip="Top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3" tooltip="Lau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laut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peristiwa-peristiwa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 </a:t>
            </a:r>
            <a:r>
              <a:rPr lang="en-ID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4" tooltip="Bukit Thur (halaman belum tersedi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Bukit Thur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D" b="0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Artikel </a:t>
            </a:r>
            <a:r>
              <a:rPr lang="en-ID" b="0" i="1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b="0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b="0" i="1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5" tooltip="Mukjizat Is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Mukjizat</a:t>
            </a:r>
            <a:r>
              <a:rPr lang="en-ID" b="0" i="1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5" tooltip="Mukjizat Is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Isa</a:t>
            </a:r>
            <a:endParaRPr lang="en-ID" b="0" i="1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6" tooltip="Is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menyembuhkan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menyembuhkan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penderita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7" tooltip="Kus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kusta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dan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menghidupkan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8" tooltip="Mat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D" b="0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Artikel </a:t>
            </a:r>
            <a:r>
              <a:rPr lang="en-ID" b="0" i="1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b="0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b="0" i="1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9" tooltip="Mukjizat Muhamm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Mukjizat</a:t>
            </a:r>
            <a:r>
              <a:rPr lang="en-ID" b="0" i="1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9" tooltip="Mukjizat Muhamm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Muhammad</a:t>
            </a:r>
            <a:endParaRPr lang="en-ID" b="0" i="1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0" tooltip="Muhamm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Muhammad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1" tooltip="Isra dan Mi'raj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Isra</a:t>
            </a:r>
            <a:r>
              <a:rPr lang="en-ID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1" tooltip="Isra dan Mi'raj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dan 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1" tooltip="Isra dan Mi'raj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Mi'raj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2" tooltip="Terbelahnya bul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membelah</a:t>
            </a:r>
            <a:r>
              <a:rPr lang="en-ID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2" tooltip="Terbelahnya bul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2" tooltip="Terbelahnya bul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bulan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membuktikan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kenabiannya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3" tooltip="Yahud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Yahudi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bertasbihnya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kerikil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tangannya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batang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4" tooltip="Kurm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kurma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yang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menangis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pemberitaan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Muhammad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peristiwa-peristiwa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masa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ataupun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masa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lampau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mukjizat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terbesar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5" tooltip="Al-Qur’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Al-Qur’an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3585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jian Khataman Quran: Allahummarhamni bil Quran | Syi'ir">
            <a:extLst>
              <a:ext uri="{FF2B5EF4-FFF2-40B4-BE49-F238E27FC236}">
                <a16:creationId xmlns:a16="http://schemas.microsoft.com/office/drawing/2014/main" id="{1DE90D85-989F-8A95-A39E-F708299D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7873" cy="6858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76767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ly Quran with Arabic Calligraphies Translation Meaning of Al-Quran and  Rosary or Tasbih on Wooden Background Stock Image - Image of beads,  culture: 210948051">
            <a:extLst>
              <a:ext uri="{FF2B5EF4-FFF2-40B4-BE49-F238E27FC236}">
                <a16:creationId xmlns:a16="http://schemas.microsoft.com/office/drawing/2014/main" id="{BB9EF86E-B761-77DA-A9B0-694A31E48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FF2183-3481-6110-4D14-5E32E517AD55}"/>
              </a:ext>
            </a:extLst>
          </p:cNvPr>
          <p:cNvSpPr txBox="1"/>
          <p:nvPr/>
        </p:nvSpPr>
        <p:spPr>
          <a:xfrm>
            <a:off x="1553377" y="452403"/>
            <a:ext cx="627961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id-ID" sz="7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7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L-QUR’AN</a:t>
            </a:r>
            <a:endParaRPr lang="en-ID" sz="72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69478B-4419-7AB1-A7AF-881DC9EDAFCA}"/>
              </a:ext>
            </a:extLst>
          </p:cNvPr>
          <p:cNvSpPr txBox="1"/>
          <p:nvPr/>
        </p:nvSpPr>
        <p:spPr>
          <a:xfrm>
            <a:off x="1426271" y="2164113"/>
            <a:ext cx="7321122" cy="3426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rt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d-ID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Sejarah dan </a:t>
            </a:r>
            <a:r>
              <a:rPr lang="en-US" sz="3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Pengertian</a:t>
            </a:r>
            <a:r>
              <a:rPr lang="en-US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Al-</a:t>
            </a:r>
            <a:r>
              <a:rPr lang="en-US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id-ID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ur’an </a:t>
            </a:r>
            <a:endParaRPr lang="en-US" sz="36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rt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Al-Qur’an </a:t>
            </a:r>
            <a:r>
              <a:rPr lang="id-ID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wahyu Illahi</a:t>
            </a:r>
            <a:endParaRPr lang="en-ID" sz="32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d-ID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Fungsi Al-</a:t>
            </a:r>
            <a:r>
              <a:rPr lang="en-US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id-ID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ur’an</a:t>
            </a:r>
            <a:endParaRPr lang="en-ID" sz="32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d-ID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Kandungan Al-</a:t>
            </a:r>
            <a:r>
              <a:rPr lang="en-US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id-ID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ur’an</a:t>
            </a:r>
            <a:endParaRPr lang="en-US" sz="36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d-ID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Al-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id-ID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ur’an sebagai sumber nilai</a:t>
            </a:r>
            <a:endParaRPr lang="en-ID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7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BCEBDA-A7E0-D5DA-E91D-B643C1F39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3" t="20682" r="12476" b="19835"/>
          <a:stretch/>
        </p:blipFill>
        <p:spPr bwMode="auto">
          <a:xfrm>
            <a:off x="-66102" y="-1"/>
            <a:ext cx="12230072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1C597B-62D1-EB0D-CC19-61743307B028}"/>
              </a:ext>
            </a:extLst>
          </p:cNvPr>
          <p:cNvSpPr txBox="1"/>
          <p:nvPr/>
        </p:nvSpPr>
        <p:spPr>
          <a:xfrm>
            <a:off x="1388124" y="77116"/>
            <a:ext cx="10047383" cy="7027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  <a:tabLst>
                <a:tab pos="4857750" algn="l"/>
              </a:tabLst>
            </a:pP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00"/>
              </a:lnSpc>
              <a:tabLst>
                <a:tab pos="485775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55 Nama Lain Al Qur'an </a:t>
            </a:r>
            <a:endParaRPr lang="en-ID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00"/>
              </a:lnSpc>
              <a:tabLst>
                <a:tab pos="485775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Al-Kitab yang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kitab surah Ad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Dukhan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Al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Mubin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memperjelas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hak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batil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Al Karim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sifat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kemuliaan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terkandung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Tertuang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Waqi'ah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77.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Al Huda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petunjuk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Nama lain Al-Qur'an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tertulis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 Baqarah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185.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Al Furqan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pembeda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termaktub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Al-Furqan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Al Kalam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kitab surah At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Taubah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An Nur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cahaya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An Nisa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174.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Rahmah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Al-Qur'an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rahmat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terbesar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Allah. surah Al Isra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82.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As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Syifa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segala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penyakit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hati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berupa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kekufuran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kebodohan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dengki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surah Al Isra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82.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Al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Mau'idhah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Al-Qur'an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mengandung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banyak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pelajaran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nasihat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surah Yunus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57.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Ruh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ruh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Nama lain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terdapat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Asy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Syuraa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52.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12. Al Haq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kebenaran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Hal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tertuang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 Baqarah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147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13. Adz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Dzikr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pemberi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peringatan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Nama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tertulis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Hijr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14. Al-Burhan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bukti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kebenaran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Tercantum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An-Nisa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174.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15. Al-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Busyra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berita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gembira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Ada di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An-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Nahl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89.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2873329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213806-5C90-443C-CAE0-59D4E2052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3" t="20682" r="12476" b="19835"/>
          <a:stretch/>
        </p:blipFill>
        <p:spPr bwMode="auto">
          <a:xfrm>
            <a:off x="-66102" y="-1"/>
            <a:ext cx="12230072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97604E-E72F-6169-062C-B1E3BE7BC0C1}"/>
              </a:ext>
            </a:extLst>
          </p:cNvPr>
          <p:cNvSpPr txBox="1"/>
          <p:nvPr/>
        </p:nvSpPr>
        <p:spPr>
          <a:xfrm>
            <a:off x="1415667" y="561861"/>
            <a:ext cx="8003755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16. Al Mubarak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mengandung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keberkahan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disinggung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Anbiya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17. Al Aliy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kitab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suci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mengandung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tinggi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agung. surah Az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Zukhruf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18. Hikmah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diambil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ibrah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surah al-Qamar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19. Hakim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ayat-ayatnya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keajaiban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susunan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keindahan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surah Yunus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20. Muhaimin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Al-Qur'an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menjadi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saksi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al-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Maidah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48.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Habl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tali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Tali Ali 'Imran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103.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Shirath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Mustaqim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panduan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Al-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An'am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153.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Qayyim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membimbing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al-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Kahfi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Qaul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benar-benar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berasal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firman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Tuhan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Sebagaimana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al-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Thariq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Fashl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memisahkan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antara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benar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dan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batil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26.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Naba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 '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Adhim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berita-berita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besar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Naba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27. Ahsan al-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Hadits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Al-Qur'an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merupakan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sebaik-baik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perkataan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ucapan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az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Zumar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23.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28.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Mutasyabih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Matsani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kemiripan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keserupaan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29. At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Tanzil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wahyu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diturunkan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asy-Syu'ara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192.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Wahy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kumpulan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wahyu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al-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Anbiya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45.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448094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A6ACCC-5EB9-AC72-D685-EC121C2A7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3" t="20682" r="12476" b="19835"/>
          <a:stretch/>
        </p:blipFill>
        <p:spPr bwMode="auto">
          <a:xfrm>
            <a:off x="-66102" y="-1"/>
            <a:ext cx="12230072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571BE4-0A2F-0B84-B4BE-6AA5C4D73EE1}"/>
              </a:ext>
            </a:extLst>
          </p:cNvPr>
          <p:cNvSpPr txBox="1"/>
          <p:nvPr/>
        </p:nvSpPr>
        <p:spPr>
          <a:xfrm>
            <a:off x="1311008" y="341521"/>
            <a:ext cx="7612656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31. Al '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Arabiy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ktitab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media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perantara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bahasa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Arab surah Yusuf [12]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28.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32.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Basha'ir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bukti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nyata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keberadaan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Tuhan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al-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A'raf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203.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33. Bayan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kitab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berisi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penjelasan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Ali 'Imran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138.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34. Al '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sumber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ilmu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Islam. surah Al Baqarah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145.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35. Haqq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ajaran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mengandung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kebenaran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Sebagaimana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Ali 'Imran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62.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36. Hady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memberikan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petunjuk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hidayah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kepada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manusia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surah al-Isra'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37. Al '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Ajab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keindahan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susunan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al-Jinn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38. At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Tadzkirah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sumber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pelajaran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bagi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mereka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ingin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bertakwa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Haqqah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48.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39. al-'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Urwah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al-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Wutsqa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tali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sangat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Al Baqarah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256.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40. As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Shidq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ajaran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kebenaran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Tercantum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Az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Zumar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33.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41. Al '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semua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keputusan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adil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Sebagaimana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al-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An'am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115.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42. Al Amr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perintah-perintah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Allah surah al-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Thalaq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43.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Munadiy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penyeru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beriman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kepada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Allah SWT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rasulNya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Ali 'Imran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193.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44.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Busyra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kabar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gembira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bagi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orang-orang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beriman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45. Majid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sifat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kemuliaan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dimiliki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Al-Qur'an.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Buruj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21.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1481871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0C55A0-E66F-0398-B890-7F884B41D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3" t="20682" r="12476" b="19835"/>
          <a:stretch/>
        </p:blipFill>
        <p:spPr bwMode="auto">
          <a:xfrm>
            <a:off x="-66102" y="-1"/>
            <a:ext cx="12230072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30E1ED-BECA-F7A5-66D3-DA4F4656B576}"/>
              </a:ext>
            </a:extLst>
          </p:cNvPr>
          <p:cNvSpPr txBox="1"/>
          <p:nvPr/>
        </p:nvSpPr>
        <p:spPr>
          <a:xfrm>
            <a:off x="1233889" y="487290"/>
            <a:ext cx="9893147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46.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Basyir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berita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gembira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kepada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orang-orang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beriman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berupa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surga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Sebagaimana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Fussilat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3-4.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47. 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Nadzir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peringatan-peringatan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terkait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neraka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supaya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Islam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menghindarinya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Sebagaimana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disebutkan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kutipan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Al-Qur'an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sebelumnya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48. Al 'Aziz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menang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orang-orang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menentang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mengingkari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kebenaran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Al-Qur'an.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Tercantum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Fussilat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41.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49.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Balagh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berisi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perintah-perintah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harus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dijalani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serta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juga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disampaikan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perihal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larangan-larangan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harus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dihindari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Nama lain Al-Qur'an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Ibrahim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52.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Baca juga: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Kisah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Sekretaris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Nabi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Bertugas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Mencatat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Wahyu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Qashash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kisah-kisah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terdahulu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supaya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bisa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diambil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pelajaran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ibrah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kisah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tersebut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Sebagaimana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Yusuf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51.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Shuhuf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terkumpul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tertulis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beberapa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lembaran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Shahifah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Keterangan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berdasar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'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Abasa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52.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Mukarramah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kumpulan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ilmu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hikmah.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Sebagaimana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disebutkan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kutipan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Al-Qur'an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sebelumnya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53.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Marfu'ah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tingkatan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tertinggi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(al-'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al-'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ulwiy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yaitu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langit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tujuh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Sebagaimana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'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Abasa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54.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Muthahharah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kitab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suci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penentangan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penghinaan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orang-orang kafir.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Sebagaimana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disebutkan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kutipan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Al-Qur'an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sebelumnya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55.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Wa'id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ancaman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peringatan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bagi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manusia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Nama lain Al-Qur'an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bersumber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Ibrahim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364860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ambar Background Quran, Vektor dan File PSD untuk Unduh Gratis | Pngtree">
            <a:extLst>
              <a:ext uri="{FF2B5EF4-FFF2-40B4-BE49-F238E27FC236}">
                <a16:creationId xmlns:a16="http://schemas.microsoft.com/office/drawing/2014/main" id="{6021BCDA-96A7-8DBC-9420-2D7F0354C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7D551F-8FB0-62CB-35E0-F4B4D356990D}"/>
              </a:ext>
            </a:extLst>
          </p:cNvPr>
          <p:cNvSpPr txBox="1"/>
          <p:nvPr/>
        </p:nvSpPr>
        <p:spPr>
          <a:xfrm>
            <a:off x="779646" y="32099"/>
            <a:ext cx="1106905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Sejarah Al Quran</a:t>
            </a:r>
          </a:p>
          <a:p>
            <a:pPr algn="just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ulama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membagi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sejarah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turunnya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 Quran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hijrah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ayat-ayat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makkiyyah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sesudah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hijrah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ayat-ayat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madaniyyah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permulaan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turunnya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wahyu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(QS. Al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Alaq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1-5) </a:t>
            </a:r>
          </a:p>
          <a:p>
            <a:pPr algn="just"/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Nabi Muhammad saw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diangkat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Rasul,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berperan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ditugaskan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menyampaikan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wahyu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diterimanya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turunnya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wahyu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Nabi Muhammad SAW,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diperintahkan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menyampaikan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wahyu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diterimanya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Allah : (QS. </a:t>
            </a:r>
            <a:r>
              <a:rPr lang="en-ID" sz="24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ID" sz="24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Muddassir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(74): 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1-2). </a:t>
            </a:r>
          </a:p>
          <a:p>
            <a:pPr algn="just"/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Quraish Shihab, 2006: 35) </a:t>
            </a:r>
          </a:p>
        </p:txBody>
      </p:sp>
    </p:spTree>
    <p:extLst>
      <p:ext uri="{BB962C8B-B14F-4D97-AF65-F5344CB8AC3E}">
        <p14:creationId xmlns:p14="http://schemas.microsoft.com/office/powerpoint/2010/main" val="363134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ambar Background Quran, Vektor dan File PSD untuk Unduh Gratis | Pngtree">
            <a:extLst>
              <a:ext uri="{FF2B5EF4-FFF2-40B4-BE49-F238E27FC236}">
                <a16:creationId xmlns:a16="http://schemas.microsoft.com/office/drawing/2014/main" id="{0E26BE4E-7612-84B7-AED6-704DDC5A9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6C2A9802-78AF-28C9-D9A2-BB4791F63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3027" y="245381"/>
            <a:ext cx="8372818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Al-'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Alaq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Makkiyah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· 19)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اِقْرَأْ بِاسْمِ رَبِّكَ الَّذِيْ خَلَقَۚ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۝١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Bacalah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menyebut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Tuhanmu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خَلَقَ الْاِنْسَانَ مِنْ عَلَقٍۚ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۝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segumpal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اِقْرَأْ وَرَبُّكَ الْاَكْرَمُۙ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۝٣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Bacalah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Tuhanmulah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Mahamulia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الَّذِيْ عَلَّمَ بِالْقَلَمِۙ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۝٤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mengajar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عَلَّمَ الْاِنْسَانَ مَا لَمْ يَعْلَمْۗ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۝٥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mengajarkan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diketahuinya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9F14909-B903-5728-0386-7B8D5A199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31" y="4451999"/>
            <a:ext cx="485912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defTabSz="914400"/>
            <a:r>
              <a:rPr 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يٰٓاَ</a:t>
            </a:r>
            <a:r>
              <a:rPr 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يُّهَا الْمُدَّثِّرُۙ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defTabSz="914400"/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rgbClr val="11182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rgbClr val="11182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Wahai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yang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berselimut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(Nabi Muhammad),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rgbClr val="11182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قُمْ فَاَنْذِرْۖ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bangunlah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lalu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berilah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peringatan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34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ly Quran with Arabic Calligraphies Translation Meaning of Al-Quran and  Rosary or Tasbih on Wooden Background Stock Image - Image of beads,  culture: 210948051">
            <a:extLst>
              <a:ext uri="{FF2B5EF4-FFF2-40B4-BE49-F238E27FC236}">
                <a16:creationId xmlns:a16="http://schemas.microsoft.com/office/drawing/2014/main" id="{45F9D0CE-C4A8-8226-3AD7-7A6BE88DA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B64B50-47C6-D62A-AAA3-9C0A814FE62F}"/>
              </a:ext>
            </a:extLst>
          </p:cNvPr>
          <p:cNvSpPr txBox="1"/>
          <p:nvPr/>
        </p:nvSpPr>
        <p:spPr>
          <a:xfrm>
            <a:off x="484742" y="0"/>
            <a:ext cx="8152482" cy="3334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Al-Quran</a:t>
            </a:r>
            <a:r>
              <a:rPr lang="en-ID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kata Al-Qur'an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kata 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qara'a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yaqra'u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qur’an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قَرَأَ–يَقْرَأُ–قُرْآنًا 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ID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berati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bacaan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dibaca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ar-SA" sz="2800" b="0" i="0" dirty="0"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اِنَّآ اَنْزَلْنٰهُ قُرْاٰنًا عَرَبِيًّا لَّعَلَّكُمْ تَعْقِلُوْنَ ۝٢</a:t>
            </a:r>
            <a:endParaRPr lang="en-US" sz="2800" b="0" i="0" dirty="0">
              <a:solidFill>
                <a:srgbClr val="11182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1600" b="0" i="1" dirty="0" err="1">
                <a:effectLst/>
                <a:latin typeface="__Inter_36bd41"/>
              </a:rPr>
              <a:t>Sesungguhnya</a:t>
            </a:r>
            <a:r>
              <a:rPr lang="en-ID" sz="1600" b="0" i="1" dirty="0">
                <a:effectLst/>
                <a:latin typeface="__Inter_36bd41"/>
              </a:rPr>
              <a:t> Kami </a:t>
            </a:r>
            <a:r>
              <a:rPr lang="en-ID" sz="1600" b="0" i="1" dirty="0" err="1">
                <a:effectLst/>
                <a:latin typeface="__Inter_36bd41"/>
              </a:rPr>
              <a:t>menurunkannya</a:t>
            </a:r>
            <a:r>
              <a:rPr lang="en-ID" sz="1600" b="0" i="1" dirty="0">
                <a:effectLst/>
                <a:latin typeface="__Inter_36bd41"/>
              </a:rPr>
              <a:t> (Kitab </a:t>
            </a:r>
            <a:r>
              <a:rPr lang="en-ID" sz="1600" b="0" i="1" dirty="0" err="1">
                <a:effectLst/>
                <a:latin typeface="__Inter_36bd41"/>
              </a:rPr>
              <a:t>Suci</a:t>
            </a:r>
            <a:r>
              <a:rPr lang="en-ID" sz="1600" b="0" i="1" dirty="0">
                <a:effectLst/>
                <a:latin typeface="__Inter_36bd41"/>
              </a:rPr>
              <a:t>) </a:t>
            </a:r>
            <a:r>
              <a:rPr lang="en-ID" sz="1600" b="0" i="1" dirty="0" err="1">
                <a:effectLst/>
                <a:latin typeface="__Inter_36bd41"/>
              </a:rPr>
              <a:t>berupa</a:t>
            </a:r>
            <a:r>
              <a:rPr lang="en-ID" sz="1600" b="0" i="1" dirty="0">
                <a:effectLst/>
                <a:latin typeface="__Inter_36bd41"/>
              </a:rPr>
              <a:t> Al-Qur’an </a:t>
            </a:r>
            <a:r>
              <a:rPr lang="en-ID" sz="1600" b="0" i="1" dirty="0" err="1">
                <a:effectLst/>
                <a:latin typeface="__Inter_36bd41"/>
              </a:rPr>
              <a:t>berbahasa</a:t>
            </a:r>
            <a:r>
              <a:rPr lang="en-ID" sz="1600" b="0" i="1" dirty="0">
                <a:effectLst/>
                <a:latin typeface="__Inter_36bd41"/>
              </a:rPr>
              <a:t> Arab agar </a:t>
            </a:r>
            <a:r>
              <a:rPr lang="en-ID" sz="1600" b="0" i="1" dirty="0" err="1">
                <a:effectLst/>
                <a:latin typeface="__Inter_36bd41"/>
              </a:rPr>
              <a:t>kamu</a:t>
            </a:r>
            <a:r>
              <a:rPr lang="en-ID" sz="1600" b="0" i="1" dirty="0">
                <a:effectLst/>
                <a:latin typeface="__Inter_36bd41"/>
              </a:rPr>
              <a:t> </a:t>
            </a:r>
            <a:r>
              <a:rPr lang="en-ID" sz="1600" b="0" i="1" dirty="0" err="1">
                <a:effectLst/>
                <a:latin typeface="__Inter_36bd41"/>
              </a:rPr>
              <a:t>mengerti</a:t>
            </a:r>
            <a:r>
              <a:rPr lang="en-ID" sz="1600" b="0" i="1" dirty="0">
                <a:effectLst/>
                <a:latin typeface="__Inter_36bd41"/>
              </a:rPr>
              <a:t>.(QS. Yusuf :2)</a:t>
            </a:r>
            <a:endParaRPr lang="en-ID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96032B-EC79-9B3D-E571-412B477D98FD}"/>
              </a:ext>
            </a:extLst>
          </p:cNvPr>
          <p:cNvSpPr txBox="1"/>
          <p:nvPr/>
        </p:nvSpPr>
        <p:spPr>
          <a:xfrm>
            <a:off x="484742" y="3682391"/>
            <a:ext cx="7579605" cy="306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istilah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Al-Qur'an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Kalam Allah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Arab,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diturunkan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malaikat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Jibril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Nabi Muhammad saw.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mukjizat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disampaikan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umatnya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1600"/>
              </a:spcAft>
            </a:pPr>
            <a:r>
              <a:rPr lang="en-US" sz="20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qur</a:t>
            </a:r>
            <a:r>
              <a:rPr lang="en-US" sz="20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‟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spc="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20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 </a:t>
            </a:r>
            <a:r>
              <a:rPr lang="en-US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uh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amma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SAW, 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 </a:t>
            </a:r>
            <a:r>
              <a:rPr lang="en-US" sz="20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000" spc="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spc="-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US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nur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20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qur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000" spc="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runk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rup</a:t>
            </a:r>
            <a:r>
              <a:rPr lang="en-US" sz="20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ati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h.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0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B9B91F-53DA-E784-BD23-98219D267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3" t="20682" r="12476" b="19835"/>
          <a:stretch/>
        </p:blipFill>
        <p:spPr bwMode="auto">
          <a:xfrm>
            <a:off x="-66102" y="-1"/>
            <a:ext cx="12230072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Google Shape;3888;p47">
            <a:extLst>
              <a:ext uri="{FF2B5EF4-FFF2-40B4-BE49-F238E27FC236}">
                <a16:creationId xmlns:a16="http://schemas.microsoft.com/office/drawing/2014/main" id="{2DC35CA3-6783-852A-51A3-A86ED8038C1E}"/>
              </a:ext>
            </a:extLst>
          </p:cNvPr>
          <p:cNvSpPr txBox="1">
            <a:spLocks noGrp="1"/>
          </p:cNvSpPr>
          <p:nvPr/>
        </p:nvSpPr>
        <p:spPr>
          <a:xfrm>
            <a:off x="1145754" y="1281673"/>
            <a:ext cx="6918593" cy="409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Nama-Nama Lain Al-Quran </a:t>
            </a:r>
            <a:endParaRPr lang="e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ID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huda</a:t>
            </a:r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petunjuk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Attaubah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33)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ID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furqan</a:t>
            </a:r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pembeda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buruk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(QS. Al Furqan : 1)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Asy-syifa</a:t>
            </a:r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penawar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(QS. Al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Israa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82) Az-zikr,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peringatan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ancaman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balasan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(QS. Al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Hijr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9) 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-Rahmah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Rahmat (QS. 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Naml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:77)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Nur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arti Cahaya (QS. An Nisa : 174) 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ID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Mauizhah</a:t>
            </a:r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Al-Bayan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Nasehat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Penerangan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(QS. Yunus : 57).</a:t>
            </a:r>
          </a:p>
        </p:txBody>
      </p:sp>
    </p:spTree>
    <p:extLst>
      <p:ext uri="{BB962C8B-B14F-4D97-AF65-F5344CB8AC3E}">
        <p14:creationId xmlns:p14="http://schemas.microsoft.com/office/powerpoint/2010/main" val="278178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ambar Background Quran, Vektor dan File PSD untuk Unduh Gratis | Pngtree">
            <a:extLst>
              <a:ext uri="{FF2B5EF4-FFF2-40B4-BE49-F238E27FC236}">
                <a16:creationId xmlns:a16="http://schemas.microsoft.com/office/drawing/2014/main" id="{665D97A1-2570-8A2F-3D56-DB9DE27E7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538DD4-F3FB-B144-2416-AD7EA9621AB4}"/>
              </a:ext>
            </a:extLst>
          </p:cNvPr>
          <p:cNvSpPr txBox="1"/>
          <p:nvPr/>
        </p:nvSpPr>
        <p:spPr>
          <a:xfrm>
            <a:off x="493004" y="372464"/>
            <a:ext cx="457475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Wahyu </a:t>
            </a:r>
            <a:r>
              <a:rPr lang="en-ID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ilahi</a:t>
            </a:r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berkisar</a:t>
            </a:r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ID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Rasulullah saw,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kepribadiannya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(Q.s. Al-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Muddatsir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[74]: 1-7). </a:t>
            </a:r>
          </a:p>
          <a:p>
            <a:pPr algn="just"/>
            <a:endParaRPr lang="en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ID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pengetahuan-pengetahuan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ketuhanan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(Q.s. Al-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Ikhlash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[112].</a:t>
            </a:r>
          </a:p>
          <a:p>
            <a:pPr algn="just"/>
            <a:endParaRPr lang="en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Ketiga</a:t>
            </a:r>
            <a:r>
              <a:rPr lang="en-ID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keterangan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dasar-dasar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akhlak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Islamiyah,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bantahan-bantahan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pandangan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Jahiliah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AAE3C0-AA52-7ECE-F088-4D5666E1649B}"/>
              </a:ext>
            </a:extLst>
          </p:cNvPr>
          <p:cNvSpPr txBox="1"/>
          <p:nvPr/>
        </p:nvSpPr>
        <p:spPr>
          <a:xfrm>
            <a:off x="5722346" y="868223"/>
            <a:ext cx="51843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Dapat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dilihat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misal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surah Al-Takatsur,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surah yang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mengecam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menumpuk-numpuk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harta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dan 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fakir-miskin dan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yatim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pandangan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agama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bergotong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-royong.</a:t>
            </a:r>
          </a:p>
        </p:txBody>
      </p:sp>
    </p:spTree>
    <p:extLst>
      <p:ext uri="{BB962C8B-B14F-4D97-AF65-F5344CB8AC3E}">
        <p14:creationId xmlns:p14="http://schemas.microsoft.com/office/powerpoint/2010/main" val="233230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ambar Background Quran, Vektor dan File PSD untuk Unduh Gratis | Pngtree">
            <a:extLst>
              <a:ext uri="{FF2B5EF4-FFF2-40B4-BE49-F238E27FC236}">
                <a16:creationId xmlns:a16="http://schemas.microsoft.com/office/drawing/2014/main" id="{62F6D2E6-3B64-FDF2-212F-3F1ECFBD7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92720C-DE81-8A20-FD1B-946175930F3C}"/>
              </a:ext>
            </a:extLst>
          </p:cNvPr>
          <p:cNvSpPr txBox="1"/>
          <p:nvPr/>
        </p:nvSpPr>
        <p:spPr>
          <a:xfrm>
            <a:off x="604551" y="75117"/>
            <a:ext cx="4762041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Surah Al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Mudatsir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Ayat 1-7</a:t>
            </a:r>
            <a:endParaRPr lang="en-ID" sz="1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يٰٓاَيُّهَا الْمُدَّثِّرُۙ – ١</a:t>
            </a:r>
            <a:r>
              <a:rPr lang="id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1.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Wahai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berkemul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berselimut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)!</a:t>
            </a:r>
            <a:b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ق</a:t>
            </a:r>
            <a:r>
              <a:rPr lang="ar-S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ُمْ فَاَنْذِرْۖ – ٢</a:t>
            </a:r>
            <a:r>
              <a:rPr lang="id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2.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bangunlah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lalu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berilah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peringatan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وَرَبَّكَ فَكَبِّرْۖ – ٣</a:t>
            </a:r>
            <a:r>
              <a:rPr lang="id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3. dan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agungkanlah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Tuhanmu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وَثِيَابَكَ فَطَهِّرْۖ – ٤</a:t>
            </a:r>
            <a:r>
              <a:rPr lang="id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4. dan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bersihkanlah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pakaianmu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وَالرُّجْزَ فَاهْجُرْۖ – ٥</a:t>
            </a:r>
            <a:r>
              <a:rPr lang="id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5. dan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tinggalkanlah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yang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keji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وَلَا تَمْنُنْ تَسْتَكْثِرُۖ – ٦</a:t>
            </a:r>
            <a:r>
              <a:rPr lang="id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6. dan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janganlah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engkau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(Muhammad)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maksud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balasan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yang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وَلِرَبِّكَ فَاصْبِرْۗ – ٧</a:t>
            </a:r>
            <a:r>
              <a:rPr lang="id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rtinya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7. Dan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Tuhanmu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bersabarlah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DEF0624-CBE4-656B-049C-DACBC3070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141" y="75117"/>
            <a:ext cx="5365215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QS. Al-Ikhlas</a:t>
            </a:r>
            <a:endParaRPr kumimoji="0" lang="en-US" altLang="en-U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قُلْ هُوَ اللّٰهُ اَحَدٌۚ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۝١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Katakanlah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(Nabi Muhammad), “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Dialah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Yang Maha Esa.</a:t>
            </a:r>
            <a:endParaRPr kumimoji="0" lang="id-ID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اَللّٰهُ الصَّمَدُۚ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۝٢</a:t>
            </a:r>
            <a:r>
              <a:rPr kumimoji="0" lang="id-ID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Allah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meminta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d-ID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لَمْ يَلِدْ وَلَمْ يُوْلَدْۙ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۝</a:t>
            </a:r>
            <a:r>
              <a:rPr kumimoji="0" lang="id-ID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beranak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pula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diperanakkan</a:t>
            </a:r>
            <a:endParaRPr kumimoji="0" lang="id-ID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وَلَمْ يَكُنْ لَّهٗ كُفُوًا اَحَدٌࣖ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۝</a:t>
            </a:r>
            <a:r>
              <a:rPr kumimoji="0" lang="id-ID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pun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setara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-Nya.”</a:t>
            </a:r>
          </a:p>
        </p:txBody>
      </p:sp>
    </p:spTree>
    <p:extLst>
      <p:ext uri="{BB962C8B-B14F-4D97-AF65-F5344CB8AC3E}">
        <p14:creationId xmlns:p14="http://schemas.microsoft.com/office/powerpoint/2010/main" val="3481303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ly Quran with Arabic Calligraphies Translation Meaning of Al-Quran and  Rosary or Tasbih on Wooden Background Stock Image - Image of beads,  culture: 210948051">
            <a:extLst>
              <a:ext uri="{FF2B5EF4-FFF2-40B4-BE49-F238E27FC236}">
                <a16:creationId xmlns:a16="http://schemas.microsoft.com/office/drawing/2014/main" id="{45F9D0CE-C4A8-8226-3AD7-7A6BE88DA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F87F0D-81F8-6B29-7D7A-04BC0D77D70D}"/>
              </a:ext>
            </a:extLst>
          </p:cNvPr>
          <p:cNvSpPr txBox="1"/>
          <p:nvPr/>
        </p:nvSpPr>
        <p:spPr>
          <a:xfrm>
            <a:off x="991518" y="205680"/>
            <a:ext cx="681944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Kandungan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Quran :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Pokok-pokok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kandungan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Al-Quran : 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Keyakinan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imanan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Syariat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Hukum/Ibadah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Muamalah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spc="1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pc="1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pc="1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spc="16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‟d</a:t>
            </a:r>
            <a:r>
              <a:rPr lang="en-US" sz="2400" spc="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spc="1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‟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Akhlaq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Kisah-kisah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Nabi / Rasul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umat-umat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terdahulu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Alam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Jin, Hari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Kiamat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Neraka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584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1481</TotalTime>
  <Words>2961</Words>
  <Application>Microsoft Office PowerPoint</Application>
  <PresentationFormat>Widescreen</PresentationFormat>
  <Paragraphs>165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__Inter_36bd41</vt:lpstr>
      <vt:lpstr>Arial</vt:lpstr>
      <vt:lpstr>Bahnschrift Light SemiCondensed</vt:lpstr>
      <vt:lpstr>Calibri</vt:lpstr>
      <vt:lpstr>Montserrat</vt:lpstr>
      <vt:lpstr>Times New Roman</vt:lpstr>
      <vt:lpstr>Trebuchet MS</vt:lpstr>
      <vt:lpstr>Wingdings 3</vt:lpstr>
      <vt:lpstr>Facet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Akhmad ivan</dc:creator>
  <cp:lastModifiedBy>fariharahmah429@gmail.com</cp:lastModifiedBy>
  <cp:revision>37</cp:revision>
  <dcterms:created xsi:type="dcterms:W3CDTF">2022-09-16T12:37:10Z</dcterms:created>
  <dcterms:modified xsi:type="dcterms:W3CDTF">2025-10-19T12:50:07Z</dcterms:modified>
</cp:coreProperties>
</file>